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  <p:sldMasterId id="214748369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IBM Plex Sans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IBM Plex Sans SemiBold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97">
          <p15:clr>
            <a:srgbClr val="9AA0A6"/>
          </p15:clr>
        </p15:guide>
        <p15:guide id="2" pos="29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7C6375D-6B7A-483F-9866-C7B5A7A38637}">
  <a:tblStyle styleId="{47C6375D-6B7A-483F-9866-C7B5A7A3863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97" orient="horz"/>
        <p:guide pos="290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regular.fntdata"/><Relationship Id="rId20" Type="http://schemas.openxmlformats.org/officeDocument/2006/relationships/slide" Target="slides/slide13.xml"/><Relationship Id="rId42" Type="http://schemas.openxmlformats.org/officeDocument/2006/relationships/font" Target="fonts/IBMPlexSansSemiBold-italic.fntdata"/><Relationship Id="rId41" Type="http://schemas.openxmlformats.org/officeDocument/2006/relationships/font" Target="fonts/IBMPlexSansSemiBold-bold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font" Target="fonts/IBMPlexSansSemiBold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IBMPlexSans-bold.fntdata"/><Relationship Id="rId10" Type="http://schemas.openxmlformats.org/officeDocument/2006/relationships/slide" Target="slides/slide3.xml"/><Relationship Id="rId32" Type="http://schemas.openxmlformats.org/officeDocument/2006/relationships/font" Target="fonts/IBMPlexSans-regular.fntdata"/><Relationship Id="rId13" Type="http://schemas.openxmlformats.org/officeDocument/2006/relationships/slide" Target="slides/slide6.xml"/><Relationship Id="rId35" Type="http://schemas.openxmlformats.org/officeDocument/2006/relationships/font" Target="fonts/IBMPlexSans-boldItalic.fntdata"/><Relationship Id="rId12" Type="http://schemas.openxmlformats.org/officeDocument/2006/relationships/slide" Target="slides/slide5.xml"/><Relationship Id="rId34" Type="http://schemas.openxmlformats.org/officeDocument/2006/relationships/font" Target="fonts/IBMPlexSans-italic.fntdata"/><Relationship Id="rId15" Type="http://schemas.openxmlformats.org/officeDocument/2006/relationships/slide" Target="slides/slide8.xml"/><Relationship Id="rId37" Type="http://schemas.openxmlformats.org/officeDocument/2006/relationships/font" Target="fonts/Roboto-bold.fntdata"/><Relationship Id="rId14" Type="http://schemas.openxmlformats.org/officeDocument/2006/relationships/slide" Target="slides/slide7.xml"/><Relationship Id="rId36" Type="http://schemas.openxmlformats.org/officeDocument/2006/relationships/font" Target="fonts/Roboto-regular.fntdata"/><Relationship Id="rId17" Type="http://schemas.openxmlformats.org/officeDocument/2006/relationships/slide" Target="slides/slide10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9.xml"/><Relationship Id="rId38" Type="http://schemas.openxmlformats.org/officeDocument/2006/relationships/font" Target="fonts/Roboto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4.png>
</file>

<file path=ppt/media/image17.png>
</file>

<file path=ppt/media/image18.png>
</file>

<file path=ppt/media/image19.png>
</file>

<file path=ppt/media/image21.png>
</file>

<file path=ppt/media/image23.png>
</file>

<file path=ppt/media/image24.png>
</file>

<file path=ppt/media/image31.png>
</file>

<file path=ppt/media/image34.png>
</file>

<file path=ppt/media/image35.png>
</file>

<file path=ppt/media/image37.png>
</file>

<file path=ppt/media/image38.gif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gif>
</file>

<file path=ppt/media/image53.png>
</file>

<file path=ppt/media/image54.png>
</file>

<file path=ppt/media/image55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ksergey.ru/timer/?t=300" TargetMode="External"/><Relationship Id="rId3" Type="http://schemas.openxmlformats.org/officeDocument/2006/relationships/hyperlink" Target="https://onlinetimer.ru/#!/timer/2022-01-14T13:30:46.171Z/2022-01-14T13:30:46.171Z/forward/0/2/100/t/run/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0" name="Google Shape;30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f27e802a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f27e802a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f27e802a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f27e802a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3f27e802a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3f27e802a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58be1b990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158be1b990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58be1b990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g158be1b990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58be1b990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158be1b990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58be1b990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158be1b990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Для удобства можно использовать таймер на экране: </a:t>
            </a:r>
            <a:r>
              <a:rPr lang="ru-RU" u="sng">
                <a:solidFill>
                  <a:schemeClr val="hlink"/>
                </a:solidFill>
                <a:hlinkClick r:id="rId2"/>
              </a:rPr>
              <a:t>вариант 1,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вариант 2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081ba7d4ae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1081ba7d4ae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ff5d8f3301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gff5d8f3301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99ae5b3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99ae5b3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f5e2109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gff5e2109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81ba7d4ae_0_5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g1081ba7d4ae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16132c2d2b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9" name="Google Shape;449;g116132c2d2b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0f07d28dee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0f07d28de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Вы можете сами менять вопросы! П</a:t>
            </a:r>
            <a:r>
              <a:rPr lang="ru-RU"/>
              <a:t>опросите студентов ответить голосом или отписаться в чате.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647329f7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7" name="Google Shape;317;g10647329f7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1a88ad15b6_0_292:notes"/>
          <p:cNvSpPr txBox="1"/>
          <p:nvPr>
            <p:ph idx="1" type="body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11a88ad15b6_0_292:notes"/>
          <p:cNvSpPr/>
          <p:nvPr>
            <p:ph idx="2" type="sldImg"/>
          </p:nvPr>
        </p:nvSpPr>
        <p:spPr>
          <a:xfrm>
            <a:off x="1143225" y="685778"/>
            <a:ext cx="4572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99ae5b3c0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99ae5b3c0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f27e802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f27e802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9cd3b7ca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9cd3b7ca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3f27e802a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3f27e802a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99ae5b3c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99ae5b3c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2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Relationship Id="rId3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Relationship Id="rId3" Type="http://schemas.openxmlformats.org/officeDocument/2006/relationships/image" Target="../media/image1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1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1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8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4.png"/><Relationship Id="rId3" Type="http://schemas.openxmlformats.org/officeDocument/2006/relationships/image" Target="../media/image1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Relationship Id="rId3" Type="http://schemas.openxmlformats.org/officeDocument/2006/relationships/image" Target="../media/image4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" name="Google Shape;6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2842969" y="2049775"/>
            <a:ext cx="34581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0" name="Google Shape;130;p2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1" name="Google Shape;13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b="0" i="0" sz="1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5" name="Google Shape;155;p2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7" name="Google Shape;15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3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3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3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3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10 Отбивка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4" name="Google Shape;17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2" name="Google Shape;182;p3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3" name="Google Shape;183;p35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4" name="Google Shape;18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7" name="Google Shape;187;p3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6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0" name="Google Shape;190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3" name="Google Shape;193;p3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4" name="Google Shape;194;p37"/>
          <p:cNvSpPr txBox="1"/>
          <p:nvPr>
            <p:ph idx="2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5" name="Google Shape;19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" name="Google Shape;198;p3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9" name="Google Shape;199;p38"/>
          <p:cNvSpPr txBox="1"/>
          <p:nvPr>
            <p:ph idx="2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8"/>
          <p:cNvSpPr txBox="1"/>
          <p:nvPr>
            <p:ph idx="3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1" name="Google Shape;201;p38"/>
          <p:cNvSpPr txBox="1"/>
          <p:nvPr>
            <p:ph idx="4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8"/>
          <p:cNvSpPr txBox="1"/>
          <p:nvPr>
            <p:ph idx="5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3" name="Google Shape;203;p38"/>
          <p:cNvSpPr txBox="1"/>
          <p:nvPr>
            <p:ph idx="6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7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8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9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7" name="Google Shape;207;p38"/>
          <p:cNvSpPr txBox="1"/>
          <p:nvPr>
            <p:ph idx="13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8"/>
          <p:cNvSpPr txBox="1"/>
          <p:nvPr>
            <p:ph idx="14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9" name="Google Shape;209;p38"/>
          <p:cNvSpPr txBox="1"/>
          <p:nvPr>
            <p:ph idx="15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8"/>
          <p:cNvSpPr txBox="1"/>
          <p:nvPr>
            <p:ph idx="16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1" name="Google Shape;21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3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2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3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9"/>
          <p:cNvSpPr txBox="1"/>
          <p:nvPr>
            <p:ph idx="4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39"/>
          <p:cNvSpPr txBox="1"/>
          <p:nvPr>
            <p:ph idx="5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6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39"/>
          <p:cNvSpPr txBox="1"/>
          <p:nvPr>
            <p:ph idx="7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idx="8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9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9"/>
          <p:cNvSpPr txBox="1"/>
          <p:nvPr>
            <p:ph idx="13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4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idx="15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b="0" i="0" sz="1000" u="none" cap="none" strike="noStrik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16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27" name="Google Shape;227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40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1" name="Google Shape;231;p40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40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4" name="Google Shape;234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239" name="Google Shape;23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b="0" i="0" sz="1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5" name="Google Shape;24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idx="2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3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idx="4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3"/>
          <p:cNvSpPr txBox="1"/>
          <p:nvPr>
            <p:ph idx="5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idx="6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3"/>
          <p:cNvSpPr txBox="1"/>
          <p:nvPr>
            <p:ph idx="7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3"/>
          <p:cNvSpPr txBox="1"/>
          <p:nvPr>
            <p:ph idx="8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43"/>
          <p:cNvSpPr txBox="1"/>
          <p:nvPr>
            <p:ph idx="9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idx="13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6" name="Google Shape;256;p43"/>
          <p:cNvSpPr txBox="1"/>
          <p:nvPr>
            <p:ph idx="14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15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43"/>
          <p:cNvSpPr txBox="1"/>
          <p:nvPr>
            <p:ph idx="16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9" name="Google Shape;259;p43"/>
          <p:cNvSpPr txBox="1"/>
          <p:nvPr>
            <p:ph idx="17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0" name="Google Shape;260;p43"/>
          <p:cNvSpPr txBox="1"/>
          <p:nvPr>
            <p:ph idx="18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19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2" name="Google Shape;262;p43"/>
          <p:cNvSpPr txBox="1"/>
          <p:nvPr>
            <p:ph idx="20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3" name="Google Shape;263;p43"/>
          <p:cNvSpPr txBox="1"/>
          <p:nvPr>
            <p:ph idx="21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4" name="Google Shape;264;p43"/>
          <p:cNvSpPr txBox="1"/>
          <p:nvPr>
            <p:ph idx="22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5" name="Google Shape;265;p43"/>
          <p:cNvSpPr txBox="1"/>
          <p:nvPr>
            <p:ph idx="23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6" name="Google Shape;266;p43"/>
          <p:cNvSpPr txBox="1"/>
          <p:nvPr>
            <p:ph idx="24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9" name="Google Shape;269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"/>
              <a:buNone/>
              <a:defRPr b="1" i="0" sz="2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idx="2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idx="3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3" name="Google Shape;273;p44"/>
          <p:cNvSpPr txBox="1"/>
          <p:nvPr>
            <p:ph idx="4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4" name="Google Shape;274;p44"/>
          <p:cNvSpPr txBox="1"/>
          <p:nvPr>
            <p:ph idx="5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5" name="Google Shape;275;p44"/>
          <p:cNvSpPr txBox="1"/>
          <p:nvPr>
            <p:ph idx="6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6" name="Google Shape;276;p44"/>
          <p:cNvSpPr txBox="1"/>
          <p:nvPr>
            <p:ph idx="7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7" name="Google Shape;277;p44"/>
          <p:cNvSpPr txBox="1"/>
          <p:nvPr>
            <p:ph idx="8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8" name="Google Shape;278;p44"/>
          <p:cNvSpPr txBox="1"/>
          <p:nvPr>
            <p:ph idx="9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1" name="Google Shape;281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b="0" i="0" sz="2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b="1" i="0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idx="2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4" name="Google Shape;284;p45"/>
          <p:cNvSpPr txBox="1"/>
          <p:nvPr>
            <p:ph idx="3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5" name="Google Shape;285;p45"/>
          <p:cNvSpPr txBox="1"/>
          <p:nvPr>
            <p:ph idx="4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6" name="Google Shape;286;p45"/>
          <p:cNvSpPr txBox="1"/>
          <p:nvPr>
            <p:ph idx="5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7" name="Google Shape;287;p45"/>
          <p:cNvSpPr txBox="1"/>
          <p:nvPr>
            <p:ph idx="6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8" name="Google Shape;288;p45"/>
          <p:cNvSpPr txBox="1"/>
          <p:nvPr>
            <p:ph idx="7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9" name="Google Shape;289;p45"/>
          <p:cNvSpPr txBox="1"/>
          <p:nvPr>
            <p:ph idx="8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0" name="Google Shape;290;p45"/>
          <p:cNvSpPr txBox="1"/>
          <p:nvPr>
            <p:ph idx="9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1" name="Google Shape;291;p45"/>
          <p:cNvSpPr txBox="1"/>
          <p:nvPr>
            <p:ph idx="13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2" name="Google Shape;292;p45"/>
          <p:cNvSpPr txBox="1"/>
          <p:nvPr>
            <p:ph idx="14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3" name="Google Shape;293;p45"/>
          <p:cNvSpPr txBox="1"/>
          <p:nvPr>
            <p:ph idx="15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94" name="Google Shape;294;p45"/>
          <p:cNvSpPr txBox="1"/>
          <p:nvPr>
            <p:ph idx="16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b="0" i="0" sz="10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4.png"/><Relationship Id="rId4" Type="http://schemas.openxmlformats.org/officeDocument/2006/relationships/image" Target="../media/image4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Relationship Id="rId4" Type="http://schemas.openxmlformats.org/officeDocument/2006/relationships/image" Target="../media/image50.png"/><Relationship Id="rId5" Type="http://schemas.openxmlformats.org/officeDocument/2006/relationships/image" Target="../media/image4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5.gif"/><Relationship Id="rId4" Type="http://schemas.openxmlformats.org/officeDocument/2006/relationships/image" Target="../media/image52.gif"/><Relationship Id="rId5" Type="http://schemas.openxmlformats.org/officeDocument/2006/relationships/image" Target="../media/image43.gif"/><Relationship Id="rId6" Type="http://schemas.openxmlformats.org/officeDocument/2006/relationships/image" Target="../media/image38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1.png"/><Relationship Id="rId4" Type="http://schemas.openxmlformats.org/officeDocument/2006/relationships/image" Target="../media/image46.png"/><Relationship Id="rId5" Type="http://schemas.openxmlformats.org/officeDocument/2006/relationships/image" Target="../media/image5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7.png"/><Relationship Id="rId4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7"/>
          <p:cNvSpPr txBox="1"/>
          <p:nvPr>
            <p:ph type="title"/>
          </p:nvPr>
        </p:nvSpPr>
        <p:spPr>
          <a:xfrm>
            <a:off x="468000" y="1048400"/>
            <a:ext cx="6840000" cy="19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</a:pPr>
            <a:r>
              <a:rPr lang="ru-RU"/>
              <a:t>Базы данных и SQL</a:t>
            </a:r>
            <a:endParaRPr/>
          </a:p>
        </p:txBody>
      </p:sp>
      <p:sp>
        <p:nvSpPr>
          <p:cNvPr id="303" name="Google Shape;303;p47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</a:pPr>
            <a:r>
              <a:rPr lang="ru-RU"/>
              <a:t>Семинар 6.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6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Команда “CREATE TEMPORARY TABLE” создает: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63" name="Google Shape;363;p56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Виртуальную таблицу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Воображаемую таблицу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Временную таблицу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Новую таблицу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Если отключить соединение с базой данных, временная таблица будет …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69" name="Google Shape;369;p57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уничтожена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сохранена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очистится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уничтожатся данные, но останутся лишь заголовки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8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Если отключить соединение с базой данных, временная таблица будет …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75" name="Google Shape;375;p58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уничтожена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сохранена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очистится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автоматически уничтожаются данные, но останутся лишь заголовки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/>
          <p:nvPr>
            <p:ph type="title"/>
          </p:nvPr>
        </p:nvSpPr>
        <p:spPr>
          <a:xfrm>
            <a:off x="636196" y="536175"/>
            <a:ext cx="57522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Процедуры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1" name="Google Shape;381;p59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2" name="Google Shape;382;p59"/>
          <p:cNvSpPr txBox="1"/>
          <p:nvPr/>
        </p:nvSpPr>
        <p:spPr>
          <a:xfrm>
            <a:off x="582900" y="1194000"/>
            <a:ext cx="7978200" cy="46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Cоздание процедуры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GetCustomers()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BEGIN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customerName,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city,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state,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postalCode,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country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	customers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ORDER BY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customerName;   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3" name="Google Shape;383;p59"/>
          <p:cNvSpPr txBox="1"/>
          <p:nvPr/>
        </p:nvSpPr>
        <p:spPr>
          <a:xfrm>
            <a:off x="4280450" y="1237075"/>
            <a:ext cx="2659200" cy="3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– </a:t>
            </a: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Вызов процедуры: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CALL </a:t>
            </a: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GetCustomers();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 первом вызове хранимой процедуры MySQL ищет имя в каталоге базы данных, компилирует код хранимой процедуры, помещает его в область памяти, известную как кэш, и выполняет хранимую процедуру.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-RU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вы снова вызовете ту же хранимую процедуру в том же сеансе, MySQL просто выполнит хранимую процедуру из кэша без необходимости ее перекомпиляции.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0"/>
          <p:cNvSpPr txBox="1"/>
          <p:nvPr>
            <p:ph type="title"/>
          </p:nvPr>
        </p:nvSpPr>
        <p:spPr>
          <a:xfrm>
            <a:off x="539997" y="540725"/>
            <a:ext cx="6238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 sz="2500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Создание и вызов процедуры в MySQL </a:t>
            </a:r>
            <a:endParaRPr b="1" sz="2500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9" name="Google Shape;389;p60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0" name="Google Shape;390;p60"/>
          <p:cNvSpPr txBox="1"/>
          <p:nvPr/>
        </p:nvSpPr>
        <p:spPr>
          <a:xfrm>
            <a:off x="483100" y="900725"/>
            <a:ext cx="7978200" cy="5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 Создание процедуры: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procedure_name(parameter_list)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BEGIN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statements;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 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$$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DELIMITER 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#Вызов процедуры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CALL 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procedure_name(argument_list);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1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6" name="Google Shape;396;p61"/>
          <p:cNvSpPr txBox="1"/>
          <p:nvPr>
            <p:ph type="title"/>
          </p:nvPr>
        </p:nvSpPr>
        <p:spPr>
          <a:xfrm>
            <a:off x="457250" y="469175"/>
            <a:ext cx="61068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100"/>
              <a:buNone/>
            </a:pPr>
            <a:r>
              <a:rPr b="1" lang="ru-RU" sz="2300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Процедура</a:t>
            </a:r>
            <a:endParaRPr b="1" sz="2300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7" name="Google Shape;397;p61"/>
          <p:cNvSpPr txBox="1"/>
          <p:nvPr/>
        </p:nvSpPr>
        <p:spPr>
          <a:xfrm>
            <a:off x="457250" y="967725"/>
            <a:ext cx="56652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Создайте хранимую процедуру hello(), которая будет возвращать приветствие,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в зависимости от текущего времени суток.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С 6:00 до 12:00 функция должна возвращать фразу "Доброе утро",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с 12:00 до 18:00 функция должна возвращать фразу "Добрый день",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с 18:00 до 00:00 — "Добрый вечер",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latin typeface="IBM Plex Sans"/>
                <a:ea typeface="IBM Plex Sans"/>
                <a:cs typeface="IBM Plex Sans"/>
                <a:sym typeface="IBM Plex Sans"/>
              </a:rPr>
              <a:t> с 00:00 до 6:00 — "Доброй ночи".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3" name="Google Shape;403;p62"/>
          <p:cNvSpPr txBox="1"/>
          <p:nvPr/>
        </p:nvSpPr>
        <p:spPr>
          <a:xfrm>
            <a:off x="236950" y="648325"/>
            <a:ext cx="654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IBM Plex Sans"/>
                <a:ea typeface="IBM Plex Sans"/>
                <a:cs typeface="IBM Plex Sans"/>
                <a:sym typeface="IBM Plex Sans"/>
              </a:rPr>
              <a:t>Задание: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Выведите первые N чисел Фибоначчи.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04" name="Google Shape;40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275" y="1859375"/>
            <a:ext cx="4285738" cy="28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Перерыв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4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Транзакции</a:t>
            </a:r>
            <a:endParaRPr/>
          </a:p>
        </p:txBody>
      </p:sp>
      <p:pic>
        <p:nvPicPr>
          <p:cNvPr id="415" name="Google Shape;415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4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7" name="Google Shape;417;p64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18" name="Google Shape;418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425" y="1439874"/>
            <a:ext cx="5715000" cy="10382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9" name="Google Shape;419;p64"/>
          <p:cNvGraphicFramePr/>
          <p:nvPr/>
        </p:nvGraphicFramePr>
        <p:xfrm>
          <a:off x="94500" y="133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{47C6375D-6B7A-483F-9866-C7B5A7A38637}</a:tableStyleId>
              </a:tblPr>
              <a:tblGrid>
                <a:gridCol w="2766000"/>
              </a:tblGrid>
              <a:tr h="942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START TRANSACTION;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{sql statement 1}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{sql statement 2}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>
                          <a:solidFill>
                            <a:srgbClr val="3A3A3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COMMIT;</a:t>
                      </a:r>
                      <a:endParaRPr b="1">
                        <a:solidFill>
                          <a:srgbClr val="3A3A3A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20" name="Google Shape;420;p64"/>
          <p:cNvSpPr txBox="1"/>
          <p:nvPr/>
        </p:nvSpPr>
        <p:spPr>
          <a:xfrm>
            <a:off x="59625" y="2966825"/>
            <a:ext cx="9084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Таблица для работы: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CREATE TABLE bankaccounts(accountno varchar(20) PRIMARY KEY NOT NULL, funds decimal(8,2));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Добавьте информацию о двух счетах с именами ACC1 и ACC2 с начальным балансом средств в размере 1000 долларов США каждый.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5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Транзакции</a:t>
            </a:r>
            <a:endParaRPr/>
          </a:p>
        </p:txBody>
      </p:sp>
      <p:pic>
        <p:nvPicPr>
          <p:cNvPr id="426" name="Google Shape;426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5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8" name="Google Shape;428;p65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9" name="Google Shape;429;p65"/>
          <p:cNvSpPr txBox="1"/>
          <p:nvPr/>
        </p:nvSpPr>
        <p:spPr>
          <a:xfrm>
            <a:off x="29850" y="1298650"/>
            <a:ext cx="9084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Добавьте информацию о двух счетах с именами ACC1 и ACC2 с начальным балансом средств в размере 1000 долларов США каждый.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INSERT INTO</a:t>
            </a:r>
            <a:r>
              <a:rPr b="1" lang="ru-RU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VALUES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("ACC1", 1000);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INSERT INTO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VALUES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("ACC2", 1000);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– Изменим баланс на аккаунтах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TRANSACTION; </a:t>
            </a:r>
            <a:endParaRPr b="1">
              <a:solidFill>
                <a:schemeClr val="accen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UPDATE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SET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funds=funds-100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accountno='ACC1';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UPDATE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bankaccounts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SET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funds=funds+100 </a:t>
            </a: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accountno='ACC2';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COMMIT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;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30" name="Google Shape;430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388" y="1897125"/>
            <a:ext cx="981075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913" y="2909550"/>
            <a:ext cx="971550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309" name="Google Shape;30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8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3" name="Google Shape;313;p48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4" name="Google Shape;314;p48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6"/>
          <p:cNvSpPr txBox="1"/>
          <p:nvPr>
            <p:ph type="title"/>
          </p:nvPr>
        </p:nvSpPr>
        <p:spPr>
          <a:xfrm>
            <a:off x="431050" y="621800"/>
            <a:ext cx="59952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Циклы</a:t>
            </a:r>
            <a:endParaRPr/>
          </a:p>
        </p:txBody>
      </p:sp>
      <p:pic>
        <p:nvPicPr>
          <p:cNvPr id="437" name="Google Shape;437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66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25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9" name="Google Shape;439;p66"/>
          <p:cNvSpPr txBox="1"/>
          <p:nvPr/>
        </p:nvSpPr>
        <p:spPr>
          <a:xfrm>
            <a:off x="493725" y="1298650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0" name="Google Shape;440;p66"/>
          <p:cNvSpPr txBox="1"/>
          <p:nvPr/>
        </p:nvSpPr>
        <p:spPr>
          <a:xfrm>
            <a:off x="0" y="2729025"/>
            <a:ext cx="9084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Реализуйте процедуру, внутри которой с помощью цикла выведите числа от N до 1: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CB7832"/>
                </a:solidFill>
                <a:latin typeface="IBM Plex Sans"/>
                <a:ea typeface="IBM Plex Sans"/>
                <a:cs typeface="IBM Plex Sans"/>
                <a:sym typeface="IBM Plex Sans"/>
              </a:rPr>
              <a:t>N = 5=&gt;5,4,3,2,1,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1" name="Google Shape;441;p66"/>
          <p:cNvSpPr txBox="1"/>
          <p:nvPr/>
        </p:nvSpPr>
        <p:spPr>
          <a:xfrm>
            <a:off x="305650" y="1172750"/>
            <a:ext cx="42243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[label_name:] WHILE 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condition DO 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  statements_list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101600" marR="101600" rtl="0" algn="l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ru-RU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 WHILE [label_name]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8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ru-RU" sz="17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b="1" i="0" lang="ru-RU" sz="17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b="1" i="0" sz="17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2" name="Google Shape;452;p68"/>
          <p:cNvSpPr txBox="1"/>
          <p:nvPr/>
        </p:nvSpPr>
        <p:spPr>
          <a:xfrm>
            <a:off x="479650" y="1240350"/>
            <a:ext cx="57522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1.	Создайте функцию, которая принимает кол-во сек и форматирует их в кол-во дней, часов, минут и секунд.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r>
              <a:rPr lang="ru-RU">
                <a:solidFill>
                  <a:srgbClr val="0550AE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123456 -&gt;'1 days 10 hours 17 minutes 36 seconds '</a:t>
            </a:r>
            <a:endParaRPr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2.	Выведите только четные числа от 1 до 10 включительно. (Через функцию / процедуру)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r>
              <a:rPr lang="ru-RU">
                <a:solidFill>
                  <a:srgbClr val="0550AE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2,4,6,8,10 (можно сделать через шаг +  2: х = 2, х+=2)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550AE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9"/>
          <p:cNvSpPr txBox="1"/>
          <p:nvPr/>
        </p:nvSpPr>
        <p:spPr>
          <a:xfrm>
            <a:off x="5400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sz="1200"/>
          </a:p>
        </p:txBody>
      </p:sp>
      <p:sp>
        <p:nvSpPr>
          <p:cNvPr id="458" name="Google Shape;458;p69"/>
          <p:cNvSpPr txBox="1"/>
          <p:nvPr/>
        </p:nvSpPr>
        <p:spPr>
          <a:xfrm>
            <a:off x="65118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459" name="Google Shape;459;p6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Семинар 1. </a:t>
            </a:r>
            <a:r>
              <a:rPr lang="ru-RU">
                <a:solidFill>
                  <a:schemeClr val="dk1"/>
                </a:solidFill>
              </a:rPr>
              <a:t>Знакомство с языками программирования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0" name="Google Shape;460;p69"/>
          <p:cNvSpPr txBox="1"/>
          <p:nvPr>
            <p:ph type="title"/>
          </p:nvPr>
        </p:nvSpPr>
        <p:spPr>
          <a:xfrm>
            <a:off x="548750" y="720000"/>
            <a:ext cx="80640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1" name="Google Shape;461;p69"/>
          <p:cNvSpPr txBox="1"/>
          <p:nvPr/>
        </p:nvSpPr>
        <p:spPr>
          <a:xfrm>
            <a:off x="335525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sz="1200"/>
          </a:p>
        </p:txBody>
      </p:sp>
      <p:pic>
        <p:nvPicPr>
          <p:cNvPr id="462" name="Google Shape;46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615" y="1798951"/>
            <a:ext cx="62581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770" y="1798950"/>
            <a:ext cx="60717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550" y="1798950"/>
            <a:ext cx="65023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</a:pPr>
            <a:r>
              <a:rPr lang="ru-RU"/>
              <a:t>План на сегодня:</a:t>
            </a:r>
            <a:endParaRPr/>
          </a:p>
        </p:txBody>
      </p:sp>
      <p:sp>
        <p:nvSpPr>
          <p:cNvPr id="320" name="Google Shape;320;p49"/>
          <p:cNvSpPr txBox="1"/>
          <p:nvPr>
            <p:ph idx="2" type="subTitle"/>
          </p:nvPr>
        </p:nvSpPr>
        <p:spPr>
          <a:xfrm>
            <a:off x="536400" y="1336200"/>
            <a:ext cx="8064000" cy="3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Quiz!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Работа с  процедурами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Изучение функций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Перерыв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Использование транзакций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Циклы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Домашнее задание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0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Quiz!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Выберите верный вариант создания переменной:</a:t>
            </a:r>
            <a:endParaRPr sz="2300"/>
          </a:p>
        </p:txBody>
      </p:sp>
      <p:sp>
        <p:nvSpPr>
          <p:cNvPr id="333" name="Google Shape;333;p51"/>
          <p:cNvSpPr txBox="1"/>
          <p:nvPr/>
        </p:nvSpPr>
        <p:spPr>
          <a:xfrm>
            <a:off x="652975" y="2494000"/>
            <a:ext cx="81072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@start 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@start :=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:=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Выберите верный вариант создания переменной:</a:t>
            </a:r>
            <a:endParaRPr sz="2300"/>
          </a:p>
        </p:txBody>
      </p:sp>
      <p:sp>
        <p:nvSpPr>
          <p:cNvPr id="339" name="Google Shape;339;p52"/>
          <p:cNvSpPr txBox="1"/>
          <p:nvPr/>
        </p:nvSpPr>
        <p:spPr>
          <a:xfrm>
            <a:off x="652975" y="2494000"/>
            <a:ext cx="81072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@start = 1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@start := 1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 := 1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Команда …  создает хранимую процедуру;</a:t>
            </a:r>
            <a:endParaRPr sz="2300"/>
          </a:p>
        </p:txBody>
      </p:sp>
      <p:sp>
        <p:nvSpPr>
          <p:cNvPr id="345" name="Google Shape;345;p53"/>
          <p:cNvSpPr txBox="1"/>
          <p:nvPr/>
        </p:nvSpPr>
        <p:spPr>
          <a:xfrm>
            <a:off x="652975" y="2494000"/>
            <a:ext cx="8107200" cy="24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PROCEDURE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</a:t>
            </a: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PROCEDURE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TABLE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Команда …  создает хранимую процедуру;</a:t>
            </a:r>
            <a:endParaRPr sz="2300"/>
          </a:p>
        </p:txBody>
      </p:sp>
      <p:sp>
        <p:nvSpPr>
          <p:cNvPr id="351" name="Google Shape;351;p54"/>
          <p:cNvSpPr txBox="1"/>
          <p:nvPr/>
        </p:nvSpPr>
        <p:spPr>
          <a:xfrm>
            <a:off x="652975" y="2494000"/>
            <a:ext cx="8107200" cy="24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CREATE PROCEDURE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PROCEDURE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CREATE TABLE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/>
          <p:nvPr>
            <p:ph type="title"/>
          </p:nvPr>
        </p:nvSpPr>
        <p:spPr>
          <a:xfrm>
            <a:off x="973425" y="605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33333"/>
                </a:solidFill>
                <a:highlight>
                  <a:srgbClr val="FFFFFF"/>
                </a:highlight>
              </a:rPr>
              <a:t>Команда “CREATE TEMPORARY TABLE” создает: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57" name="Google Shape;357;p55"/>
          <p:cNvSpPr txBox="1"/>
          <p:nvPr/>
        </p:nvSpPr>
        <p:spPr>
          <a:xfrm>
            <a:off x="652975" y="216765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Виртуальную таблицу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Воображаемую </a:t>
            </a: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таблицу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Временную </a:t>
            </a: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таблицу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Новую таблицу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